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2" r:id="rId18"/>
    <p:sldId id="303" r:id="rId19"/>
    <p:sldId id="305" r:id="rId20"/>
    <p:sldId id="306" r:id="rId21"/>
    <p:sldId id="307" r:id="rId22"/>
    <p:sldId id="308" r:id="rId23"/>
    <p:sldId id="310" r:id="rId24"/>
    <p:sldId id="309" r:id="rId25"/>
    <p:sldId id="304" r:id="rId26"/>
    <p:sldId id="311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E20"/>
    <a:srgbClr val="E2583D"/>
    <a:srgbClr val="AFABAB"/>
    <a:srgbClr val="E7E6E6"/>
    <a:srgbClr val="4CC7C4"/>
    <a:srgbClr val="3B3939"/>
    <a:srgbClr val="78D2D2"/>
    <a:srgbClr val="252323"/>
    <a:srgbClr val="767171"/>
    <a:srgbClr val="E87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2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18" y="7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Freeform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92485" y="1561579"/>
            <a:ext cx="6604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51A6-CF08-477F-B9A7-C4302E1DC0A3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57" r:id="rId3"/>
    <p:sldLayoutId id="2147483659" r:id="rId4"/>
    <p:sldLayoutId id="2147483658" r:id="rId5"/>
    <p:sldLayoutId id="2147483656" r:id="rId6"/>
    <p:sldLayoutId id="2147483660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Rdatasets/csv/datasets/mtcars.csv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" b="176"/>
          <a:stretch>
            <a:fillRect/>
          </a:stretch>
        </p:blipFill>
        <p:spPr/>
      </p:pic>
      <p:sp>
        <p:nvSpPr>
          <p:cNvPr id="21" name="Freeform 10">
            <a:extLst>
              <a:ext uri="{FF2B5EF4-FFF2-40B4-BE49-F238E27FC236}">
                <a16:creationId xmlns:a16="http://schemas.microsoft.com/office/drawing/2014/main" id="{F5411237-2A78-4AC4-AF40-7F8A0F4014A4}"/>
              </a:ext>
            </a:extLst>
          </p:cNvPr>
          <p:cNvSpPr>
            <a:spLocks/>
          </p:cNvSpPr>
          <p:nvPr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D966569-AA53-4FBB-8DDC-9AD258E9DA82}"/>
              </a:ext>
            </a:extLst>
          </p:cNvPr>
          <p:cNvSpPr txBox="1">
            <a:spLocks/>
          </p:cNvSpPr>
          <p:nvPr/>
        </p:nvSpPr>
        <p:spPr>
          <a:xfrm>
            <a:off x="-1" y="2606040"/>
            <a:ext cx="12192001" cy="274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00B0F0"/>
                </a:solidFill>
              </a:rPr>
              <a:t>BIG DATA PROJECT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662CA84-B745-45EA-A61D-EE1481512EC5}"/>
              </a:ext>
            </a:extLst>
          </p:cNvPr>
          <p:cNvSpPr txBox="1">
            <a:spLocks/>
          </p:cNvSpPr>
          <p:nvPr/>
        </p:nvSpPr>
        <p:spPr>
          <a:xfrm>
            <a:off x="0" y="3611880"/>
            <a:ext cx="12192000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HOANG THANG MAI (610089) – THUONG HAN TRUONG (610088)</a:t>
            </a:r>
          </a:p>
        </p:txBody>
      </p:sp>
    </p:spTree>
    <p:extLst>
      <p:ext uri="{BB962C8B-B14F-4D97-AF65-F5344CB8AC3E}">
        <p14:creationId xmlns:p14="http://schemas.microsoft.com/office/powerpoint/2010/main" val="83129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75FE1-0120-4829-91D7-42BDB3968C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8. RESULT OF PAIR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2496C-C7F3-44FB-BA48-D684D28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E1361A-8C4F-419E-9AE6-C1D8F0FE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03E6A-7BB0-4051-8C50-23AA0D5CA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916936"/>
            <a:ext cx="5165408" cy="54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365A56-A6B5-4FB4-947B-1C5666ECA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7375" y="360971"/>
            <a:ext cx="8477249" cy="535531"/>
          </a:xfrm>
        </p:spPr>
        <p:txBody>
          <a:bodyPr/>
          <a:lstStyle/>
          <a:p>
            <a:r>
              <a:rPr lang="en-US" b="1" dirty="0"/>
              <a:t>9. PSEUDO CODE FOR STRIPE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4C546-155F-40DE-B0EA-3130DB3C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0CABBE-7061-4925-93E5-93058E02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6B1A6-75E1-40BE-881B-B22DE25039BC}"/>
              </a:ext>
            </a:extLst>
          </p:cNvPr>
          <p:cNvSpPr txBox="1"/>
          <p:nvPr/>
        </p:nvSpPr>
        <p:spPr>
          <a:xfrm>
            <a:off x="14264" y="92114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42583-1FEC-4FE1-B218-CCFA9951869C}"/>
              </a:ext>
            </a:extLst>
          </p:cNvPr>
          <p:cNvSpPr txBox="1"/>
          <p:nvPr/>
        </p:nvSpPr>
        <p:spPr>
          <a:xfrm>
            <a:off x="6182586" y="92216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53051-3033-40ED-BA17-DD2786CCE5B3}"/>
              </a:ext>
            </a:extLst>
          </p:cNvPr>
          <p:cNvSpPr/>
          <p:nvPr/>
        </p:nvSpPr>
        <p:spPr>
          <a:xfrm>
            <a:off x="63671" y="1437823"/>
            <a:ext cx="5736861" cy="23177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H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H{v} = H{v} + 1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Emit(u, H)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1C541-6030-46D1-9D01-C70CE8C3C7AA}"/>
              </a:ext>
            </a:extLst>
          </p:cNvPr>
          <p:cNvSpPr/>
          <p:nvPr/>
        </p:nvSpPr>
        <p:spPr>
          <a:xfrm>
            <a:off x="5870872" y="1437822"/>
            <a:ext cx="6264856" cy="2854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Method reduce(term 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[H1, H2,…])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For all stripe H in [H1, H2,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	       //sum all element in </a:t>
            </a:r>
            <a:r>
              <a:rPr lang="en-US" sz="1400" i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b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 = sum(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//divide each element by S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Emit(u,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9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CA09C5-99D1-4807-B4BE-A4720A5D7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0" y="360971"/>
            <a:ext cx="8934450" cy="535531"/>
          </a:xfrm>
        </p:spPr>
        <p:txBody>
          <a:bodyPr/>
          <a:lstStyle/>
          <a:p>
            <a:r>
              <a:rPr lang="en-US" b="1" dirty="0"/>
              <a:t>10. JAVA CODE FOR STRIPE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1C47D-B04E-4018-8E34-E3675BEC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98D379-7114-4931-ACD0-F879CE7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E2AA7-552A-4C6C-ACB1-87BC945816C3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80E1D-7F72-4CBD-A71C-FF2689F14BDE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31D1E-F51E-47C9-89DA-E5DA1329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" y="1132657"/>
            <a:ext cx="5924550" cy="4743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2AEDC-B5EB-4570-9F64-B5375BF0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3" y="1159766"/>
            <a:ext cx="5459037" cy="5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968D0-2FD8-464C-87BD-3F19DC013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7900" y="360971"/>
            <a:ext cx="7562850" cy="978729"/>
          </a:xfrm>
        </p:spPr>
        <p:txBody>
          <a:bodyPr/>
          <a:lstStyle/>
          <a:p>
            <a:r>
              <a:rPr lang="en-US" b="1" dirty="0"/>
              <a:t>11. RESULT OF STRIPE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15D9D-3737-4003-A206-2E1F9C76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6AE2EE-6374-4BB4-A4D2-FE734621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14F6D-F3D8-4AC2-9180-5049F8A22D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520171"/>
            <a:ext cx="11849100" cy="1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86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F865B-0B9A-4302-B0A0-2689E04DD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" y="360971"/>
            <a:ext cx="9501706" cy="535531"/>
          </a:xfrm>
        </p:spPr>
        <p:txBody>
          <a:bodyPr/>
          <a:lstStyle/>
          <a:p>
            <a:r>
              <a:rPr lang="en-US" b="1" dirty="0"/>
              <a:t>12. PSEUDO CODE FOR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C1F31-0864-4760-B94A-8CF1ECC5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513233-65EC-41D0-B8CF-2743BAE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A73BC-AC95-4963-B7DD-9A261D60A87C}"/>
              </a:ext>
            </a:extLst>
          </p:cNvPr>
          <p:cNvSpPr/>
          <p:nvPr/>
        </p:nvSpPr>
        <p:spPr>
          <a:xfrm>
            <a:off x="119943" y="1234134"/>
            <a:ext cx="4661063" cy="165154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Emit((u, v),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9049F4-3502-4BAE-BCC3-917B337C9BE6}"/>
              </a:ext>
            </a:extLst>
          </p:cNvPr>
          <p:cNvSpPr/>
          <p:nvPr/>
        </p:nvSpPr>
        <p:spPr>
          <a:xfrm>
            <a:off x="5120640" y="1230105"/>
            <a:ext cx="6951622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Reducer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Initialize()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Uprev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Empty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reduce(Pair(u, v), Integer[c1, c2,…])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sum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all Integer c in [c1, c2, …] do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sum = sum +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Uprev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 u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Uprev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 Empty then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total = Total(H) // add all values in H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H = H / total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Emit(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Uprev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H {v} = sum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Uprev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Mothod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close()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total = total(H)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H = H / total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Emit(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Uprev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H)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C7DE7-D925-4D8F-A7F8-F182364D3CAD}"/>
              </a:ext>
            </a:extLst>
          </p:cNvPr>
          <p:cNvSpPr txBox="1"/>
          <p:nvPr/>
        </p:nvSpPr>
        <p:spPr>
          <a:xfrm>
            <a:off x="-295221" y="8018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D3D91-E1FD-4933-83A0-9B5C9058716B}"/>
              </a:ext>
            </a:extLst>
          </p:cNvPr>
          <p:cNvSpPr txBox="1"/>
          <p:nvPr/>
        </p:nvSpPr>
        <p:spPr>
          <a:xfrm>
            <a:off x="5915300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14269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28C392-198E-462A-BDAB-3DEF4C6C1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4119" y="360971"/>
            <a:ext cx="8380505" cy="535531"/>
          </a:xfrm>
        </p:spPr>
        <p:txBody>
          <a:bodyPr/>
          <a:lstStyle/>
          <a:p>
            <a:r>
              <a:rPr lang="en-US" b="1" dirty="0"/>
              <a:t>13. JAVA CODE FOR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857EE-0934-4CF6-8D2C-5560D2CE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3E81B-7BEC-4440-945D-224CB6A5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7654F-8ADE-4878-B610-8E230CA0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64758-2C5A-400F-95E8-1D054E142CB3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C433C-1E8A-4981-B783-A7CD1EA191B1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A3CBC-1742-4A78-9815-039A9138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1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2EBD7-2084-4BFE-818C-6BB37DB6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360971"/>
            <a:ext cx="8020050" cy="978729"/>
          </a:xfrm>
        </p:spPr>
        <p:txBody>
          <a:bodyPr/>
          <a:lstStyle/>
          <a:p>
            <a:r>
              <a:rPr lang="en-US" b="1" dirty="0"/>
              <a:t>14. RESULT OF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C2162-9472-4714-A239-B190ACEE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5BECE-611C-42B7-8BB1-FE91902D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6C01F7-2915-482D-8657-A222ED0C99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3530" y="3625850"/>
            <a:ext cx="10090270" cy="1727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E6047-C547-4440-B53E-3F934BDBC2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3530" y="1629604"/>
            <a:ext cx="9164341" cy="1057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3478B9-F3E2-496E-9EDC-EF00A1D5849C}"/>
              </a:ext>
            </a:extLst>
          </p:cNvPr>
          <p:cNvSpPr txBox="1"/>
          <p:nvPr/>
        </p:nvSpPr>
        <p:spPr>
          <a:xfrm>
            <a:off x="1170344" y="1105471"/>
            <a:ext cx="153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4DBE8-502C-45C8-AE92-36F660C8CFA8}"/>
              </a:ext>
            </a:extLst>
          </p:cNvPr>
          <p:cNvSpPr txBox="1"/>
          <p:nvPr/>
        </p:nvSpPr>
        <p:spPr>
          <a:xfrm>
            <a:off x="1170344" y="3104967"/>
            <a:ext cx="153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9846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44877-A625-48C6-97FB-BC5123646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8600" y="360971"/>
            <a:ext cx="12592050" cy="978729"/>
          </a:xfrm>
        </p:spPr>
        <p:txBody>
          <a:bodyPr/>
          <a:lstStyle/>
          <a:p>
            <a:r>
              <a:rPr lang="en-US" b="1" dirty="0"/>
              <a:t>15. TIME AND RESOURCE COMPARISON : PAIR-STRIPE-HYBRID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FA32B-793D-4050-B864-8609C6ED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3233A0-1D92-4116-8FAF-5745FABB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E7AB28F-E69D-42A1-A858-A2F74386A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490542"/>
              </p:ext>
            </p:extLst>
          </p:nvPr>
        </p:nvGraphicFramePr>
        <p:xfrm>
          <a:off x="128790" y="895447"/>
          <a:ext cx="11975226" cy="54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313">
                  <a:extLst>
                    <a:ext uri="{9D8B030D-6E8A-4147-A177-3AD203B41FA5}">
                      <a16:colId xmlns:a16="http://schemas.microsoft.com/office/drawing/2014/main" val="2142744688"/>
                    </a:ext>
                  </a:extLst>
                </a:gridCol>
                <a:gridCol w="2135205">
                  <a:extLst>
                    <a:ext uri="{9D8B030D-6E8A-4147-A177-3AD203B41FA5}">
                      <a16:colId xmlns:a16="http://schemas.microsoft.com/office/drawing/2014/main" val="1873486952"/>
                    </a:ext>
                  </a:extLst>
                </a:gridCol>
                <a:gridCol w="2067421">
                  <a:extLst>
                    <a:ext uri="{9D8B030D-6E8A-4147-A177-3AD203B41FA5}">
                      <a16:colId xmlns:a16="http://schemas.microsoft.com/office/drawing/2014/main" val="3135062125"/>
                    </a:ext>
                  </a:extLst>
                </a:gridCol>
                <a:gridCol w="2005287">
                  <a:extLst>
                    <a:ext uri="{9D8B030D-6E8A-4147-A177-3AD203B41FA5}">
                      <a16:colId xmlns:a16="http://schemas.microsoft.com/office/drawing/2014/main" val="4249232800"/>
                    </a:ext>
                  </a:extLst>
                </a:gridCol>
              </a:tblGrid>
              <a:tr h="54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Hybrid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0705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80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3761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7485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75759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GC time elapsed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22629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CPU time spent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33735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Physical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582598656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582561792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581439488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0654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Virtual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2767585280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2776330240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2776150016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966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committed heap usage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7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74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C2CE8-3BF3-465E-B096-C3210967A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71450" y="360971"/>
            <a:ext cx="12515850" cy="978729"/>
          </a:xfrm>
        </p:spPr>
        <p:txBody>
          <a:bodyPr/>
          <a:lstStyle/>
          <a:p>
            <a:r>
              <a:rPr lang="en-US" b="1" dirty="0"/>
              <a:t>15. TIME AND RESOURCE COMPARISON : PAIR-STRIPE-HYBRID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66E2D-BF03-46AA-9D32-479AC48B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7C3241-D937-4103-A863-0297B929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DE766A-C182-49C9-B0B9-14189E2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20" y="924596"/>
            <a:ext cx="9482082" cy="543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3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57D886-F881-49F7-993C-9A0B60342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76200" y="360971"/>
            <a:ext cx="12363450" cy="978729"/>
          </a:xfrm>
        </p:spPr>
        <p:txBody>
          <a:bodyPr/>
          <a:lstStyle/>
          <a:p>
            <a:r>
              <a:rPr lang="en-US" b="1" dirty="0"/>
              <a:t>15. TIME AND RESOURCE COMPARISON : PAIR-STRIPE-HYBRID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79895-68AA-4B5B-855F-E45C243A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EDAF80-5A66-4A7A-A439-6B447D3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E28B7D-08AE-4E98-885E-45894B9A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83" y="1024567"/>
            <a:ext cx="7108334" cy="48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083450" y="5461415"/>
            <a:ext cx="793822" cy="1984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DEPT. 4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b="1" dirty="0"/>
              <a:t>AGENDA</a:t>
            </a:r>
            <a:endParaRPr lang="en-US" sz="3200" b="1" dirty="0"/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11/17/2019</a:t>
            </a:fld>
            <a:endParaRPr lang="en-US"/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BE8EA053-F642-45EA-979B-DB94B0E02228}"/>
              </a:ext>
            </a:extLst>
          </p:cNvPr>
          <p:cNvSpPr txBox="1">
            <a:spLocks/>
          </p:cNvSpPr>
          <p:nvPr/>
        </p:nvSpPr>
        <p:spPr>
          <a:xfrm>
            <a:off x="1185410" y="851663"/>
            <a:ext cx="4914946" cy="54606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1. Java code InMapperWordCount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2. Java code Average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3. Output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4. Java code InMapperAverage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5. Output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6. Pseudo code for PAIR approach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7. Java code for PAIR approach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8. Result of PAIR approach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9. Pseudo code for STRIPE approach</a:t>
            </a:r>
            <a:endParaRPr lang="en-US" sz="2000" dirty="0">
              <a:latin typeface="Calibri Light (Body)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7488FE84-AC63-40E9-A742-0C30C5512C4A}"/>
              </a:ext>
            </a:extLst>
          </p:cNvPr>
          <p:cNvSpPr txBox="1">
            <a:spLocks/>
          </p:cNvSpPr>
          <p:nvPr/>
        </p:nvSpPr>
        <p:spPr>
          <a:xfrm>
            <a:off x="6100356" y="851663"/>
            <a:ext cx="6609806" cy="5460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10. Java code for STRIPE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11. Result of STRIPE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12. Pseudo code for HYBRID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13. Java code for HYBRID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14. Result of HYBRID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15. Time and resource comparison : Pair-Stripe-Hybrid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16. Spark Project Problem statement 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17. Scala Code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18. Spark Project Output</a:t>
            </a:r>
          </a:p>
        </p:txBody>
      </p:sp>
    </p:spTree>
    <p:extLst>
      <p:ext uri="{BB962C8B-B14F-4D97-AF65-F5344CB8AC3E}">
        <p14:creationId xmlns:p14="http://schemas.microsoft.com/office/powerpoint/2010/main" val="27581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DC334-38A3-46F3-84DD-FFA1FA43D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7495" y="360971"/>
            <a:ext cx="9760561" cy="535531"/>
          </a:xfrm>
        </p:spPr>
        <p:txBody>
          <a:bodyPr/>
          <a:lstStyle/>
          <a:p>
            <a:r>
              <a:rPr lang="en-US" b="1" dirty="0"/>
              <a:t>16. SPARK PROJECT PROBLEM STATEMENT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5C7AB-D5AC-4800-A9F3-2E1542D2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142344-48B5-4DD5-975A-C60923E9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76212-2B7C-4E35-8184-1A691A914ECA}"/>
              </a:ext>
            </a:extLst>
          </p:cNvPr>
          <p:cNvSpPr txBox="1"/>
          <p:nvPr/>
        </p:nvSpPr>
        <p:spPr>
          <a:xfrm>
            <a:off x="550879" y="1057980"/>
            <a:ext cx="112220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Apply </a:t>
            </a:r>
            <a:r>
              <a:rPr lang="en-US" sz="2800" dirty="0" err="1"/>
              <a:t>BootStrapping</a:t>
            </a:r>
            <a:r>
              <a:rPr lang="en-US" sz="2800" dirty="0"/>
              <a:t> technique on MTCARS dataset to compute the mean and variance for mpg properties </a:t>
            </a:r>
          </a:p>
          <a:p>
            <a:endParaRPr lang="en-US" sz="2800" dirty="0"/>
          </a:p>
          <a:p>
            <a:r>
              <a:rPr lang="en-US" sz="2800" dirty="0"/>
              <a:t>There are a huge number of resamples need to be done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Replacement = true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Percentage =  5%, 25%, 50% and 100%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8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Categorial variable: Cycle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Numeric variable: mpg (Miles per gallon)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8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Dataset: </a:t>
            </a:r>
            <a:r>
              <a:rPr lang="en-US" sz="2800" dirty="0">
                <a:hlinkClick r:id="rId2"/>
              </a:rPr>
              <a:t>https://vincentarelbundock.github.io/Rdatasets/csv/datasets/mtcars.csv</a:t>
            </a:r>
            <a:r>
              <a:rPr lang="en-US" sz="2800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17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151BD-E13E-40A8-8C46-1F1B23230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17. SCALA CODE(1)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F2A1D-242F-4F5A-BC38-75801AC0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7004BF-5179-41E2-B730-E2C3F064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D56FE-7E19-4E77-ABE9-DE575696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896502"/>
            <a:ext cx="10172700" cy="55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BFD41D-CFEC-46D9-A46E-5258077CF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17. SCALA CODE(2)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DDDCF-6ECB-4A95-86FE-DA23622D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773932-FEC7-4FBC-9C2B-59C98407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FF9141C-8BD8-4F5E-B09E-79FCEEC6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6502"/>
            <a:ext cx="7232824" cy="55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7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BFD41D-CFEC-46D9-A46E-5258077CF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17. SCALA CODE(3)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DDDCF-6ECB-4A95-86FE-DA23622D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773932-FEC7-4FBC-9C2B-59C98407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549C14-DCE3-46C6-919D-87925CC1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926"/>
            <a:ext cx="1003578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68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6899ED-52A6-447C-8C4A-15A049276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18. SPARK PROJECT 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DCB06-6C6A-438D-A305-EE6E79A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F4FD69-3E2C-43DD-86D5-4E748828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A786E-CA02-4A05-8C42-06967409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67" y="921861"/>
            <a:ext cx="1959493" cy="5491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0DF96-85ED-44CC-B483-D0DC4048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34" y="921862"/>
            <a:ext cx="2403466" cy="5491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45986-F871-472A-B11C-E27E79BA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611"/>
            <a:ext cx="4457700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E8BB9-4885-4FBF-BF68-E429A5A21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3378"/>
            <a:ext cx="4419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6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71AB1-971E-4C5E-A28F-25A312169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18. OPTIONAL PART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5C1C8-8F98-47DD-A04E-7F229B80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E0EAB-4F9A-4328-9B07-BB9152F7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2DE73C-ACC3-4F8F-BFCF-DBE2DABD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89" y="2380124"/>
            <a:ext cx="9200560" cy="3936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B672E-3D9A-4385-9094-DE6B05F2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89" y="896502"/>
            <a:ext cx="6134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71AB1-971E-4C5E-A28F-25A312169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18. OPTIONAL PART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5C1C8-8F98-47DD-A04E-7F229B80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E0EAB-4F9A-4328-9B07-BB9152F7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AC1C-0FA9-4E25-A843-5684BF0B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8" y="1604584"/>
            <a:ext cx="5059328" cy="1772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3E8AFE-C7B4-4ADB-837D-E5DAFC15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05" y="1590170"/>
            <a:ext cx="5016086" cy="1787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82E19-4FF2-4AD7-A7CF-05F411D15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21" y="3526058"/>
            <a:ext cx="8691267" cy="233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006A1-4FDD-497A-B979-9BC55BD0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" name="Picture 2" descr="Image result for Q/A png">
            <a:extLst>
              <a:ext uri="{FF2B5EF4-FFF2-40B4-BE49-F238E27FC236}">
                <a16:creationId xmlns:a16="http://schemas.microsoft.com/office/drawing/2014/main" id="{9115EA17-045E-47FD-AF2E-62C42EB1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1" y="2157545"/>
            <a:ext cx="4436012" cy="25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3BF9FB-B646-4949-991A-971831B98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2491" y="360971"/>
            <a:ext cx="8347165" cy="535531"/>
          </a:xfrm>
        </p:spPr>
        <p:txBody>
          <a:bodyPr/>
          <a:lstStyle/>
          <a:p>
            <a:r>
              <a:rPr lang="en-US" b="1" dirty="0"/>
              <a:t>1. JAVA CODE INMAPPERWORDCOUNT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1894D-ADDE-4041-BC72-E459B023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5D3AF9-53CD-46F0-BF78-269B2398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BEE716-BA60-4F83-884C-2B5A6A9E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657830"/>
            <a:ext cx="6028215" cy="3657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FB48B-3839-40BF-8922-1AF6AF13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1" y="1657831"/>
            <a:ext cx="6028215" cy="2755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46EA48-06C0-42EF-8AA4-91901BC876D9}"/>
              </a:ext>
            </a:extLst>
          </p:cNvPr>
          <p:cNvSpPr txBox="1"/>
          <p:nvPr/>
        </p:nvSpPr>
        <p:spPr>
          <a:xfrm>
            <a:off x="128790" y="1179675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B7DE4-76DA-4E4D-96C0-378F38EA4D07}"/>
              </a:ext>
            </a:extLst>
          </p:cNvPr>
          <p:cNvSpPr txBox="1"/>
          <p:nvPr/>
        </p:nvSpPr>
        <p:spPr>
          <a:xfrm>
            <a:off x="6182586" y="1166635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370987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967211-018A-4870-BB57-AF77DFCA38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5E1F4-AD40-4843-B0C2-E337F3925B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9145FF-5605-457E-8BEF-EC045A1640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3CFAF7-FE99-478D-8A0A-2C13FDA63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2. JAVA CODE AVERAGE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BE62C-A3F9-45EE-80DC-F496D263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81AD2F-D5AA-45B1-8B06-C8BB19E9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33629-B9C7-429D-8096-ED7BCD3C0D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6B168-2CCC-4AE4-9484-84CC4900B702}"/>
              </a:ext>
            </a:extLst>
          </p:cNvPr>
          <p:cNvSpPr txBox="1"/>
          <p:nvPr/>
        </p:nvSpPr>
        <p:spPr>
          <a:xfrm>
            <a:off x="14264" y="14670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B6348-0D27-42A8-B1E0-E49D771C4ACA}"/>
              </a:ext>
            </a:extLst>
          </p:cNvPr>
          <p:cNvSpPr txBox="1"/>
          <p:nvPr/>
        </p:nvSpPr>
        <p:spPr>
          <a:xfrm>
            <a:off x="6182586" y="1411815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237F4-59F3-45E6-975C-AFF594B2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934007"/>
            <a:ext cx="5908917" cy="3172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DC3A12-8F20-4080-849E-189DAFCE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4007"/>
            <a:ext cx="6079754" cy="3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03F830-D1F1-4D88-B055-F30AC7B59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8300" y="360971"/>
            <a:ext cx="8915400" cy="535531"/>
          </a:xfrm>
        </p:spPr>
        <p:txBody>
          <a:bodyPr/>
          <a:lstStyle/>
          <a:p>
            <a:r>
              <a:rPr lang="en-US" b="1" dirty="0"/>
              <a:t>3. AVERAGE COMPUTATION 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CE7B7-CE55-4E5D-B719-DCDA15EC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752261-942A-4966-8FF8-85123525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447BB-2770-4655-A187-CB234119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8" y="1073808"/>
            <a:ext cx="5037139" cy="5366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E6717-5675-411D-9A3E-F9209BE5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46" y="1073808"/>
            <a:ext cx="5037139" cy="51344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8B4563-CDC6-45F7-B39A-C968F30C3387}"/>
              </a:ext>
            </a:extLst>
          </p:cNvPr>
          <p:cNvSpPr/>
          <p:nvPr/>
        </p:nvSpPr>
        <p:spPr>
          <a:xfrm>
            <a:off x="2125436" y="793457"/>
            <a:ext cx="9778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noinmapper</a:t>
            </a:r>
            <a:r>
              <a:rPr lang="en-US" sz="1400" dirty="0"/>
              <a:t>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345296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17FC2-5B9D-4B9F-90D6-F66DD234C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28850" y="360971"/>
            <a:ext cx="7169150" cy="978729"/>
          </a:xfrm>
        </p:spPr>
        <p:txBody>
          <a:bodyPr/>
          <a:lstStyle/>
          <a:p>
            <a:r>
              <a:rPr lang="en-US" b="1" dirty="0"/>
              <a:t>4. JAVA CODE IN MAPPER AVERAGE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806D6-E920-4351-B58D-1A29866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3EFA7B-1484-4116-9BA8-5BC9DB06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D2831-AB0F-423D-9F61-A166083EF609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E3104-D8F1-46E1-879A-4A7270032468}"/>
              </a:ext>
            </a:extLst>
          </p:cNvPr>
          <p:cNvSpPr txBox="1"/>
          <p:nvPr/>
        </p:nvSpPr>
        <p:spPr>
          <a:xfrm>
            <a:off x="5607820" y="781852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03CFA3-63F9-4D2C-B8DB-ADECB74F1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" y="1167736"/>
            <a:ext cx="5467350" cy="5343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00A7F-140F-41D3-A7DF-37AAED90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8" y="1171846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0D624-A506-43FD-9C4B-BAC2D5742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" y="360971"/>
            <a:ext cx="10591800" cy="535531"/>
          </a:xfrm>
        </p:spPr>
        <p:txBody>
          <a:bodyPr/>
          <a:lstStyle/>
          <a:p>
            <a:r>
              <a:rPr lang="en-US" b="1" dirty="0"/>
              <a:t>5. JAVA CODE IN MAPPER AVERAGE 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8FF624-3757-435F-93E1-847835A3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1788F2-4A5E-4510-8696-BCDF06B1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47432-09CB-4D4C-93F7-FEF3C674A858}"/>
              </a:ext>
            </a:extLst>
          </p:cNvPr>
          <p:cNvSpPr/>
          <p:nvPr/>
        </p:nvSpPr>
        <p:spPr>
          <a:xfrm>
            <a:off x="2183430" y="1325225"/>
            <a:ext cx="8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inmapper</a:t>
            </a:r>
            <a:r>
              <a:rPr lang="en-US" sz="1400" dirty="0"/>
              <a:t>/output/part-r-00000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8CF75-AFE1-4AA3-847F-AB89484B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47" y="1672191"/>
            <a:ext cx="5573207" cy="407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A6C00-D8CD-4CFA-AEB0-9C4125DE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06" y="1672190"/>
            <a:ext cx="5281416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3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B8B9E-552A-46B6-B14D-F61D803A4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360971"/>
            <a:ext cx="9391650" cy="535531"/>
          </a:xfrm>
        </p:spPr>
        <p:txBody>
          <a:bodyPr/>
          <a:lstStyle/>
          <a:p>
            <a:r>
              <a:rPr lang="en-US" b="1" dirty="0"/>
              <a:t>6. PSEUDO CODE FOR PAIR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92BE2-2ED0-43DD-8DAB-E1FD39C3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A015EC-AB9F-43FA-B007-19543839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3DC4D-D50A-45BF-BA42-6FBC985CC2CE}"/>
              </a:ext>
            </a:extLst>
          </p:cNvPr>
          <p:cNvSpPr txBox="1"/>
          <p:nvPr/>
        </p:nvSpPr>
        <p:spPr>
          <a:xfrm>
            <a:off x="14264" y="122594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AA4DA-D524-41FA-B8F0-FA1194B80E75}"/>
              </a:ext>
            </a:extLst>
          </p:cNvPr>
          <p:cNvSpPr txBox="1"/>
          <p:nvPr/>
        </p:nvSpPr>
        <p:spPr>
          <a:xfrm>
            <a:off x="6182586" y="117069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D35C5-51B7-4E36-896F-20251D05EA20}"/>
              </a:ext>
            </a:extLst>
          </p:cNvPr>
          <p:cNvSpPr/>
          <p:nvPr/>
        </p:nvSpPr>
        <p:spPr>
          <a:xfrm>
            <a:off x="203200" y="1691123"/>
            <a:ext cx="5680094" cy="18979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487B5-5C8C-452D-BB51-D164EF2BEB61}"/>
              </a:ext>
            </a:extLst>
          </p:cNvPr>
          <p:cNvSpPr/>
          <p:nvPr/>
        </p:nvSpPr>
        <p:spPr>
          <a:xfrm>
            <a:off x="6025660" y="1691123"/>
            <a:ext cx="6009081" cy="36388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Initialize()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sum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reduce(Pair(u, v), Integer[c1, c2,…])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s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 = s + 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If(v == ”*”)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sum = 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Else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Emit((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s/sum))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8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D775D-F36D-4082-BC47-45AD77D36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7375" y="360971"/>
            <a:ext cx="8477250" cy="978729"/>
          </a:xfrm>
        </p:spPr>
        <p:txBody>
          <a:bodyPr/>
          <a:lstStyle/>
          <a:p>
            <a:r>
              <a:rPr lang="en-US" b="1" dirty="0"/>
              <a:t>7. JAVA CODE FOR PAIR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B43AF-1F6E-44AB-B5FC-FCF04B36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216FC-AD74-4C83-A14E-DC6F22CA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46E37-E84E-44CB-842A-4E730025F9AB}"/>
              </a:ext>
            </a:extLst>
          </p:cNvPr>
          <p:cNvSpPr txBox="1"/>
          <p:nvPr/>
        </p:nvSpPr>
        <p:spPr>
          <a:xfrm>
            <a:off x="14264" y="103544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B9987-B2A5-446A-8DAF-925251A46EF8}"/>
              </a:ext>
            </a:extLst>
          </p:cNvPr>
          <p:cNvSpPr txBox="1"/>
          <p:nvPr/>
        </p:nvSpPr>
        <p:spPr>
          <a:xfrm>
            <a:off x="6182586" y="98019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29C98-BA0A-43BD-8CBF-F5FA8A88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" y="1450647"/>
            <a:ext cx="6037707" cy="4012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69178C-A2B2-4ADE-963A-DC810A19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4" y="1463686"/>
            <a:ext cx="5937267" cy="34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ABAB"/>
      </a:accent1>
      <a:accent2>
        <a:srgbClr val="E2583D"/>
      </a:accent2>
      <a:accent3>
        <a:srgbClr val="78D2D2"/>
      </a:accent3>
      <a:accent4>
        <a:srgbClr val="3B393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1034</Words>
  <Application>Microsoft Office PowerPoint</Application>
  <PresentationFormat>Widescreen</PresentationFormat>
  <Paragraphs>224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Calibri Light (Body)</vt:lpstr>
      <vt:lpstr>Courier New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Mai Thang</cp:lastModifiedBy>
  <cp:revision>116</cp:revision>
  <dcterms:created xsi:type="dcterms:W3CDTF">2017-04-19T06:29:38Z</dcterms:created>
  <dcterms:modified xsi:type="dcterms:W3CDTF">2019-11-18T03:19:38Z</dcterms:modified>
</cp:coreProperties>
</file>